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86" r:id="rId3"/>
    <p:sldId id="487" r:id="rId4"/>
    <p:sldId id="488" r:id="rId5"/>
    <p:sldId id="489" r:id="rId6"/>
    <p:sldId id="498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20.9.2022.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549/853/1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0ee66c7-5d0a-46f4-ad41-8f8a5d305adb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5" y="394546"/>
            <a:ext cx="5302667" cy="3296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/>
              <a:t>Lesson 1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Your world</a:t>
            </a:r>
            <a:br>
              <a:rPr lang="hr-HR" dirty="0"/>
            </a:br>
            <a:br>
              <a:rPr lang="hr-HR" dirty="0"/>
            </a:br>
            <a:r>
              <a:rPr lang="hr-HR" sz="2000" dirty="0"/>
              <a:t>  </a:t>
            </a:r>
            <a:endParaRPr lang="hr-H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17" y="2389584"/>
            <a:ext cx="5096698" cy="1743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63" r="1023"/>
          <a:stretch/>
        </p:blipFill>
        <p:spPr>
          <a:xfrm>
            <a:off x="367846" y="494949"/>
            <a:ext cx="6024565" cy="5651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3349" y="1967023"/>
            <a:ext cx="1552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Jennifer’s</a:t>
            </a:r>
            <a:r>
              <a:rPr lang="hr-HR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7265" y="2424223"/>
            <a:ext cx="563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Liz’s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073349" y="2892056"/>
            <a:ext cx="49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Joe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477926" y="326138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Jennifer’s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476597" y="3446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2476596" y="3687810"/>
            <a:ext cx="114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Cathy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2307265" y="4057142"/>
            <a:ext cx="87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Ron’s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307265" y="4518837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Jeremy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380614" y="455073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Nell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1801248" y="4888169"/>
            <a:ext cx="8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Diana’s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3530009" y="5257501"/>
            <a:ext cx="1189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Gary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2200940" y="5626833"/>
            <a:ext cx="765544" cy="36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Liz’s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63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51" y="138223"/>
            <a:ext cx="9314307" cy="1084521"/>
          </a:xfrm>
        </p:spPr>
        <p:txBody>
          <a:bodyPr>
            <a:normAutofit fontScale="90000"/>
          </a:bodyPr>
          <a:lstStyle/>
          <a:p>
            <a:r>
              <a:rPr lang="hr-HR" sz="2800" b="1" dirty="0" err="1"/>
              <a:t>Workbook</a:t>
            </a:r>
            <a:r>
              <a:rPr lang="hr-HR" sz="2800" b="1" dirty="0"/>
              <a:t>  p 6.</a:t>
            </a:r>
            <a:br>
              <a:rPr lang="hr-HR" sz="2800" b="1" dirty="0"/>
            </a:br>
            <a:br>
              <a:rPr lang="hr-HR" sz="2800" b="1" dirty="0"/>
            </a:br>
            <a:r>
              <a:rPr lang="hr-HR" sz="2800" b="1" dirty="0"/>
              <a:t>Task ❷: Sort out the words.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43" y="1222744"/>
            <a:ext cx="7487415" cy="5636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6353" y="4054206"/>
            <a:ext cx="1467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dad</a:t>
            </a:r>
          </a:p>
          <a:p>
            <a:r>
              <a:rPr lang="hr-HR" dirty="0">
                <a:solidFill>
                  <a:srgbClr val="FF0000"/>
                </a:solidFill>
              </a:rPr>
              <a:t>a brother</a:t>
            </a:r>
          </a:p>
          <a:p>
            <a:r>
              <a:rPr lang="hr-HR" dirty="0">
                <a:solidFill>
                  <a:srgbClr val="FF0000"/>
                </a:solidFill>
              </a:rPr>
              <a:t>mum</a:t>
            </a:r>
          </a:p>
          <a:p>
            <a:r>
              <a:rPr lang="hr-HR" dirty="0">
                <a:solidFill>
                  <a:srgbClr val="FF0000"/>
                </a:solidFill>
              </a:rPr>
              <a:t>a brother</a:t>
            </a:r>
          </a:p>
          <a:p>
            <a:r>
              <a:rPr lang="hr-HR" dirty="0">
                <a:solidFill>
                  <a:srgbClr val="FF0000"/>
                </a:solidFill>
              </a:rPr>
              <a:t>grandparents</a:t>
            </a:r>
          </a:p>
          <a:p>
            <a:r>
              <a:rPr lang="hr-HR" dirty="0">
                <a:solidFill>
                  <a:srgbClr val="FF0000"/>
                </a:solidFill>
              </a:rPr>
              <a:t>a sister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7442" y="3915707"/>
            <a:ext cx="14885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marks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teachers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 classroom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tests 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 classmate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a headmaster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9796" y="3842352"/>
            <a:ext cx="1541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dining room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kitchen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sitting room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garden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bedroom</a:t>
            </a:r>
          </a:p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a bathroom</a:t>
            </a:r>
          </a:p>
          <a:p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8977" y="3817088"/>
            <a:ext cx="1541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4"/>
                </a:solidFill>
              </a:rPr>
              <a:t>a park</a:t>
            </a:r>
          </a:p>
          <a:p>
            <a:r>
              <a:rPr lang="hr-HR" dirty="0">
                <a:solidFill>
                  <a:schemeClr val="accent4"/>
                </a:solidFill>
              </a:rPr>
              <a:t>a cinema</a:t>
            </a:r>
          </a:p>
          <a:p>
            <a:r>
              <a:rPr lang="hr-HR" dirty="0">
                <a:solidFill>
                  <a:schemeClr val="accent4"/>
                </a:solidFill>
              </a:rPr>
              <a:t>a zoo</a:t>
            </a:r>
          </a:p>
          <a:p>
            <a:r>
              <a:rPr lang="hr-HR" dirty="0">
                <a:solidFill>
                  <a:schemeClr val="accent4"/>
                </a:solidFill>
              </a:rPr>
              <a:t>a hotel</a:t>
            </a:r>
          </a:p>
          <a:p>
            <a:r>
              <a:rPr lang="hr-HR" dirty="0">
                <a:solidFill>
                  <a:schemeClr val="accent4"/>
                </a:solidFill>
              </a:rPr>
              <a:t>a hospital</a:t>
            </a:r>
          </a:p>
          <a:p>
            <a:r>
              <a:rPr lang="hr-HR" dirty="0">
                <a:solidFill>
                  <a:schemeClr val="accent4"/>
                </a:solidFill>
              </a:rPr>
              <a:t>a river</a:t>
            </a:r>
          </a:p>
        </p:txBody>
      </p:sp>
    </p:spTree>
    <p:extLst>
      <p:ext uri="{BB962C8B-B14F-4D97-AF65-F5344CB8AC3E}">
        <p14:creationId xmlns:p14="http://schemas.microsoft.com/office/powerpoint/2010/main" val="114365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182" y="0"/>
            <a:ext cx="4574818" cy="4082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54" y="4321641"/>
            <a:ext cx="4981546" cy="13667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405" y="318977"/>
            <a:ext cx="2398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err="1"/>
              <a:t>Textbook</a:t>
            </a:r>
            <a:r>
              <a:rPr lang="hr-HR" sz="2800" dirty="0"/>
              <a:t> p. 15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3" y="1569554"/>
            <a:ext cx="5115169" cy="49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7" y="0"/>
            <a:ext cx="11685183" cy="893135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Workbook</a:t>
            </a:r>
            <a:r>
              <a:rPr lang="hr-HR" sz="2800" b="1" dirty="0"/>
              <a:t> p. 7</a:t>
            </a:r>
            <a:br>
              <a:rPr lang="hr-HR" sz="2800" b="1" dirty="0"/>
            </a:br>
            <a:r>
              <a:rPr lang="hr-HR" sz="2800" b="1" dirty="0" err="1"/>
              <a:t>Match</a:t>
            </a:r>
            <a:r>
              <a:rPr lang="hr-HR" sz="2800" b="1" dirty="0"/>
              <a:t> the signs to the institutions.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54" r="3357"/>
          <a:stretch/>
        </p:blipFill>
        <p:spPr>
          <a:xfrm>
            <a:off x="2372348" y="1501629"/>
            <a:ext cx="9490046" cy="401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72940" y="29452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4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6167" y="294521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  <a:endParaRPr lang="hr-H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82633" y="46783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</a:t>
            </a:r>
            <a:endParaRPr lang="hr-H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72940" y="4710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1</a:t>
            </a:r>
            <a:endParaRPr lang="hr-H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35656" y="46783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3</a:t>
            </a:r>
            <a:endParaRPr lang="hr-H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281144" y="47102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5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8606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882116" cy="804456"/>
          </a:xfrm>
        </p:spPr>
        <p:txBody>
          <a:bodyPr>
            <a:normAutofit/>
          </a:bodyPr>
          <a:lstStyle/>
          <a:p>
            <a:r>
              <a:rPr lang="hr-HR" sz="2800" b="1" dirty="0" err="1"/>
              <a:t>Workbook</a:t>
            </a:r>
            <a:r>
              <a:rPr lang="hr-HR" sz="2800" b="1" dirty="0"/>
              <a:t> p. 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810" y="1169582"/>
            <a:ext cx="8556435" cy="5530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37944" y="4540102"/>
            <a:ext cx="94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library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7944" y="490943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bank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537944" y="5156791"/>
            <a:ext cx="166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cathedral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8537944" y="5497033"/>
            <a:ext cx="88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hotel</a:t>
            </a:r>
            <a:r>
              <a:rPr lang="hr-HR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7944" y="5866365"/>
            <a:ext cx="181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bridge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537944" y="6081823"/>
            <a:ext cx="10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 theatre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77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2000" dirty="0">
                <a:hlinkClick r:id="rId4"/>
              </a:rPr>
              <a:t>Family tree - Teaching resource (wordwall.net)</a:t>
            </a:r>
            <a:endParaRPr lang="hr-HR" sz="2000" dirty="0"/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52" y="2048428"/>
            <a:ext cx="10477896" cy="4540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800" y="203200"/>
            <a:ext cx="115061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Textbook</a:t>
            </a:r>
            <a:r>
              <a:rPr lang="hr-HR" sz="2800" dirty="0"/>
              <a:t> p.  12</a:t>
            </a:r>
          </a:p>
          <a:p>
            <a:endParaRPr lang="hr-HR" sz="2800" b="1" dirty="0"/>
          </a:p>
          <a:p>
            <a:r>
              <a:rPr lang="hr-HR" sz="2800" b="1" dirty="0"/>
              <a:t>Task </a:t>
            </a:r>
            <a:r>
              <a:rPr lang="en-US" sz="2800" b="1" dirty="0"/>
              <a:t>❶ Introduce yourself to your class in a few sentences. </a:t>
            </a:r>
            <a:endParaRPr lang="hr-HR" sz="2800" b="1" dirty="0"/>
          </a:p>
          <a:p>
            <a:r>
              <a:rPr lang="en-US" sz="2800" b="1" dirty="0"/>
              <a:t>The following questions can help you. </a:t>
            </a:r>
            <a:endParaRPr lang="hr-HR" sz="2800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12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3" y="365125"/>
            <a:ext cx="4402667" cy="2682875"/>
          </a:xfrm>
        </p:spPr>
        <p:txBody>
          <a:bodyPr>
            <a:noAutofit/>
          </a:bodyPr>
          <a:lstStyle/>
          <a:p>
            <a:br>
              <a:rPr lang="hr-HR" sz="2800" b="1" dirty="0"/>
            </a:br>
            <a:br>
              <a:rPr lang="hr-HR" sz="2800" b="1" dirty="0"/>
            </a:br>
            <a:r>
              <a:rPr lang="hr-HR" sz="2800" b="1" dirty="0"/>
              <a:t>Task </a:t>
            </a:r>
            <a:r>
              <a:rPr lang="en-US" sz="2800" b="1" dirty="0"/>
              <a:t>❷ Listen and read about Nell. Choose the correct heading for each paragraph. </a:t>
            </a:r>
            <a:endParaRPr lang="hr-H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67" y="-20262"/>
            <a:ext cx="7890933" cy="6878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9463" y="1184366"/>
            <a:ext cx="110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My family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418011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My school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0400" y="404948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My friends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84571" y="1297576"/>
            <a:ext cx="16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My hometown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33A2A-2EB4-52CB-2504-4DD0415916E8}"/>
              </a:ext>
            </a:extLst>
          </p:cNvPr>
          <p:cNvSpPr txBox="1"/>
          <p:nvPr/>
        </p:nvSpPr>
        <p:spPr>
          <a:xfrm>
            <a:off x="169333" y="3545941"/>
            <a:ext cx="18104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https://www.e-sfera.hr/dodatni-digitalni-sadrzaji/a0ee66c7-5d0a-46f4-ad41-8f8a5d305adb/</a:t>
            </a:r>
            <a:endParaRPr lang="hr-HR" sz="1200" dirty="0"/>
          </a:p>
          <a:p>
            <a:endParaRPr lang="en-GB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6664D8-F606-55FC-AB7C-D9A74F8FC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04" t="55555" r="34702" b="30792"/>
          <a:stretch/>
        </p:blipFill>
        <p:spPr>
          <a:xfrm>
            <a:off x="96473" y="4549446"/>
            <a:ext cx="3766658" cy="9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75" y="-71439"/>
            <a:ext cx="8678343" cy="6783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856" y="754912"/>
            <a:ext cx="3994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Task </a:t>
            </a:r>
            <a:r>
              <a:rPr lang="en-US" sz="2800" b="1" dirty="0"/>
              <a:t>❸ Read the text again. Are the sentences true or false? </a:t>
            </a:r>
            <a:endParaRPr lang="hr-HR" sz="2800" b="1" dirty="0"/>
          </a:p>
          <a:p>
            <a:r>
              <a:rPr lang="en-US" sz="2800" b="1" dirty="0"/>
              <a:t>Write T (true) or F (false). 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16" y="3710763"/>
            <a:ext cx="3909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Task </a:t>
            </a:r>
            <a:r>
              <a:rPr lang="en-US" sz="2800" b="1" dirty="0"/>
              <a:t>❹ Match the words to their paraphrases. </a:t>
            </a:r>
            <a:endParaRPr lang="hr-H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56921" y="1010093"/>
            <a:ext cx="36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2670" y="1297172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3181" y="156298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1553" y="1850064"/>
            <a:ext cx="162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3693" y="221939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409814" y="2424223"/>
            <a:ext cx="26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7272670" y="2753833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</a:t>
            </a:r>
            <a:endParaRPr lang="hr-HR" dirty="0"/>
          </a:p>
        </p:txBody>
      </p:sp>
      <p:sp>
        <p:nvSpPr>
          <p:cNvPr id="15" name="TextBox 14"/>
          <p:cNvSpPr txBox="1"/>
          <p:nvPr/>
        </p:nvSpPr>
        <p:spPr>
          <a:xfrm>
            <a:off x="7113181" y="3123165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>
            <a:off x="5454502" y="382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7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50823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3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4436583"/>
            <a:ext cx="26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4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5454502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5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71303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9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>
            <a:off x="5454502" y="56671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8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5454502" y="63129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6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>
            <a:off x="5454502" y="5390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2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41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181" y="5486399"/>
            <a:ext cx="109271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sz="2800" b="1" dirty="0"/>
              <a:t>Task </a:t>
            </a:r>
            <a:r>
              <a:rPr lang="en-US" sz="2800" b="1" dirty="0"/>
              <a:t>❺</a:t>
            </a:r>
            <a:r>
              <a:rPr lang="hr-HR" sz="2800" b="1" dirty="0"/>
              <a:t>: </a:t>
            </a:r>
            <a:r>
              <a:rPr lang="en-US" sz="2800" b="1" dirty="0"/>
              <a:t>What do you know about Nell? Work in groups of four. Choose one topic and report about it to your group</a:t>
            </a:r>
            <a:r>
              <a:rPr lang="en-US" b="1" dirty="0"/>
              <a:t>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44684"/>
            <a:ext cx="9086852" cy="57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0" y="662730"/>
            <a:ext cx="7134447" cy="5880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4447" y="223284"/>
            <a:ext cx="4954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 p. 8</a:t>
            </a:r>
          </a:p>
          <a:p>
            <a:endParaRPr lang="hr-HR" sz="2800" b="1" dirty="0"/>
          </a:p>
          <a:p>
            <a:r>
              <a:rPr lang="hr-HR" sz="2800" b="1" dirty="0" err="1"/>
              <a:t>Task</a:t>
            </a:r>
            <a:r>
              <a:rPr lang="hr-HR" sz="2800" b="1" dirty="0"/>
              <a:t>  </a:t>
            </a:r>
            <a:r>
              <a:rPr lang="en-US" sz="2800" b="1" dirty="0"/>
              <a:t>❼</a:t>
            </a:r>
            <a:r>
              <a:rPr lang="hr-HR" sz="2800" b="1" dirty="0"/>
              <a:t>:</a:t>
            </a:r>
            <a:r>
              <a:rPr lang="en-US" sz="2800" b="1" dirty="0"/>
              <a:t> Mark your hometown on the map of Croatia and describe it. 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4879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5498"/>
          <a:stretch/>
        </p:blipFill>
        <p:spPr>
          <a:xfrm>
            <a:off x="28272" y="780176"/>
            <a:ext cx="8843437" cy="4254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9511" y="499289"/>
            <a:ext cx="2838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</a:t>
            </a:r>
          </a:p>
          <a:p>
            <a:endParaRPr lang="hr-HR" sz="2800" b="1" dirty="0"/>
          </a:p>
          <a:p>
            <a:endParaRPr lang="hr-HR" sz="2800" b="1" dirty="0"/>
          </a:p>
          <a:p>
            <a:r>
              <a:rPr lang="hr-HR" sz="2800" b="1" dirty="0"/>
              <a:t>Task </a:t>
            </a:r>
            <a:r>
              <a:rPr lang="en-US" sz="2800" b="1" dirty="0"/>
              <a:t>❶ Fill in the sentences with the words from the box.</a:t>
            </a:r>
            <a:r>
              <a:rPr lang="hr-HR" sz="28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2150" y="3238500"/>
            <a:ext cx="699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share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1" y="3524250"/>
            <a:ext cx="108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nuisance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3448050" y="386715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crowded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353050" y="38195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tourists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391025"/>
            <a:ext cx="879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famous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1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181" y="74429"/>
            <a:ext cx="116851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Textbook</a:t>
            </a:r>
            <a:r>
              <a:rPr lang="hr-HR" sz="2800" dirty="0"/>
              <a:t> p. 14</a:t>
            </a:r>
          </a:p>
          <a:p>
            <a:r>
              <a:rPr lang="hr-HR" sz="2800" b="1" dirty="0"/>
              <a:t>Task </a:t>
            </a:r>
            <a:r>
              <a:rPr lang="en-US" sz="2800" b="1" dirty="0"/>
              <a:t>❶</a:t>
            </a:r>
            <a:r>
              <a:rPr lang="hr-HR" sz="2800" b="1" dirty="0"/>
              <a:t>: </a:t>
            </a:r>
            <a:r>
              <a:rPr lang="en-US" sz="2800" b="1" dirty="0"/>
              <a:t>Circle the words you don't understand and look up their meaning in the dictionary. </a:t>
            </a:r>
            <a:endParaRPr lang="hr-HR" sz="2800" b="1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6" y="1773935"/>
            <a:ext cx="10737193" cy="3866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17" y="5640764"/>
            <a:ext cx="121938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en-US" sz="2800" b="1" dirty="0"/>
              <a:t>Why are some words written in </a:t>
            </a:r>
            <a:r>
              <a:rPr lang="en-US" sz="2800" b="1" dirty="0">
                <a:solidFill>
                  <a:schemeClr val="accent1"/>
                </a:solidFill>
              </a:rPr>
              <a:t>blue</a:t>
            </a:r>
            <a:r>
              <a:rPr lang="en-US" sz="2800" b="1" dirty="0"/>
              <a:t> and some in </a:t>
            </a:r>
            <a:r>
              <a:rPr lang="en-US" sz="2800" b="1" dirty="0">
                <a:solidFill>
                  <a:srgbClr val="FF0000"/>
                </a:solidFill>
              </a:rPr>
              <a:t>red</a:t>
            </a:r>
            <a:r>
              <a:rPr lang="en-US" sz="2800" b="1" dirty="0"/>
              <a:t>? Why is the word cousin written in </a:t>
            </a:r>
            <a:r>
              <a:rPr lang="en-US" sz="2800" b="1" dirty="0">
                <a:solidFill>
                  <a:schemeClr val="accent6"/>
                </a:solidFill>
              </a:rPr>
              <a:t>green</a:t>
            </a:r>
            <a:r>
              <a:rPr lang="en-US" sz="2800" b="1" dirty="0"/>
              <a:t>?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652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0" y="823724"/>
            <a:ext cx="6625807" cy="5931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131" y="85060"/>
            <a:ext cx="96513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  <a:p>
            <a:r>
              <a:rPr lang="en-US" sz="2800" b="1" dirty="0"/>
              <a:t>This is Nell's family tree. Study the chart and complete Task ❷ </a:t>
            </a:r>
            <a:endParaRPr lang="hr-H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30549" y="4763386"/>
            <a:ext cx="96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brother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0549" y="5029200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cousin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872343" y="5268686"/>
            <a:ext cx="753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father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1872343" y="5486400"/>
            <a:ext cx="95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aunt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1793966" y="5725886"/>
            <a:ext cx="169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grandfather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1942011" y="5965372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husband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143" y="5171939"/>
            <a:ext cx="3614505" cy="11078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03200" y="5213866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49394" y="5486400"/>
            <a:ext cx="145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daughter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22377" y="5725886"/>
            <a:ext cx="582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wife</a:t>
            </a:r>
          </a:p>
        </p:txBody>
      </p:sp>
    </p:spTree>
    <p:extLst>
      <p:ext uri="{BB962C8B-B14F-4D97-AF65-F5344CB8AC3E}">
        <p14:creationId xmlns:p14="http://schemas.microsoft.com/office/powerpoint/2010/main" val="20447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373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Unit 1: Lesson 1  Your world    </vt:lpstr>
      <vt:lpstr>PowerPoint Presentation</vt:lpstr>
      <vt:lpstr>  Task ❷ Listen and read about Nell. Choose the correct heading for each paragraph.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 p 6.  Task ❷: Sort out the words. </vt:lpstr>
      <vt:lpstr>PowerPoint Presentation</vt:lpstr>
      <vt:lpstr>Workbook p. 7 Match the signs to the institutions.</vt:lpstr>
      <vt:lpstr>Workbook p. 7.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90</cp:revision>
  <dcterms:created xsi:type="dcterms:W3CDTF">2021-09-01T06:25:32Z</dcterms:created>
  <dcterms:modified xsi:type="dcterms:W3CDTF">2022-09-20T07:24:58Z</dcterms:modified>
</cp:coreProperties>
</file>